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7" r:id="rId20"/>
    <p:sldId id="278" r:id="rId21"/>
    <p:sldId id="276" r:id="rId22"/>
    <p:sldId id="280" r:id="rId23"/>
    <p:sldId id="27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4C00"/>
    <a:srgbClr val="6400A8"/>
    <a:srgbClr val="0066FF"/>
    <a:srgbClr val="909090"/>
    <a:srgbClr val="333300"/>
    <a:srgbClr val="009999"/>
    <a:srgbClr val="99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4660"/>
  </p:normalViewPr>
  <p:slideViewPr>
    <p:cSldViewPr>
      <p:cViewPr varScale="1">
        <p:scale>
          <a:sx n="109" d="100"/>
          <a:sy n="109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53137-49FA-435A-988B-4C83DF3F51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FAEDD-0575-41E2-85E0-EE17C5F87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3.xml"/><Relationship Id="rId18" Type="http://schemas.openxmlformats.org/officeDocument/2006/relationships/slide" Target="slide16.xml"/><Relationship Id="rId3" Type="http://schemas.openxmlformats.org/officeDocument/2006/relationships/slide" Target="slide5.xml"/><Relationship Id="rId21" Type="http://schemas.openxmlformats.org/officeDocument/2006/relationships/slide" Target="slide20.xml"/><Relationship Id="rId7" Type="http://schemas.openxmlformats.org/officeDocument/2006/relationships/slide" Target="slide13.xml"/><Relationship Id="rId12" Type="http://schemas.openxmlformats.org/officeDocument/2006/relationships/slide" Target="slide22.xml"/><Relationship Id="rId17" Type="http://schemas.openxmlformats.org/officeDocument/2006/relationships/slide" Target="slide6.xml"/><Relationship Id="rId2" Type="http://schemas.openxmlformats.org/officeDocument/2006/relationships/slide" Target="slide4.xml"/><Relationship Id="rId16" Type="http://schemas.openxmlformats.org/officeDocument/2006/relationships/slide" Target="slide11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1.xml"/><Relationship Id="rId5" Type="http://schemas.openxmlformats.org/officeDocument/2006/relationships/slide" Target="slide8.xml"/><Relationship Id="rId15" Type="http://schemas.openxmlformats.org/officeDocument/2006/relationships/slide" Target="slide10.xml"/><Relationship Id="rId10" Type="http://schemas.openxmlformats.org/officeDocument/2006/relationships/slide" Target="slide19.xml"/><Relationship Id="rId19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5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mzaya/" TargetMode="External"/><Relationship Id="rId13" Type="http://schemas.openxmlformats.org/officeDocument/2006/relationships/hyperlink" Target="http://realoboy.ru/d/948266/d/avto.jpg-" TargetMode="External"/><Relationship Id="rId3" Type="http://schemas.openxmlformats.org/officeDocument/2006/relationships/hyperlink" Target="http://www.liveinternet.ru/app/foto" TargetMode="External"/><Relationship Id="rId7" Type="http://schemas.openxmlformats.org/officeDocument/2006/relationships/hyperlink" Target="https://ds04.infourok.ru/uploads/ex/1377/00030d2e-145282a6/640/img2.jpg" TargetMode="External"/><Relationship Id="rId12" Type="http://schemas.openxmlformats.org/officeDocument/2006/relationships/hyperlink" Target="https://i.ytimg.com/vi/u3nTHbgnZv8/maxresdefault.jpg" TargetMode="External"/><Relationship Id="rId2" Type="http://schemas.openxmlformats.org/officeDocument/2006/relationships/hyperlink" Target="http://dochkiisinochki.ru/wp-content/uploads/2015/05/kartinki-pro-pdd-20.jpg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asyengl.ucoz.ru/_ld/312/86466260.jpg-" TargetMode="External"/><Relationship Id="rId11" Type="http://schemas.openxmlformats.org/officeDocument/2006/relationships/hyperlink" Target="http://ykl-resources.azureedge.net/58755700-0898-4673-8764-a73634f62580/" TargetMode="External"/><Relationship Id="rId5" Type="http://schemas.openxmlformats.org/officeDocument/2006/relationships/hyperlink" Target="https://fs00.infourok.ru/images/doc/17/21962/hello_html_m745b0017.jpg" TargetMode="External"/><Relationship Id="rId15" Type="http://schemas.openxmlformats.org/officeDocument/2006/relationships/hyperlink" Target="http://www.v3toys.ru/kiwi-public-data/Kiwi_Img/58165147318f4.jpg-" TargetMode="External"/><Relationship Id="rId10" Type="http://schemas.openxmlformats.org/officeDocument/2006/relationships/hyperlink" Target="http://kotygoroshko.com.ua/_dr/5/542.p" TargetMode="External"/><Relationship Id="rId4" Type="http://schemas.openxmlformats.org/officeDocument/2006/relationships/hyperlink" Target="https://i.siteapi.org/5vvhvfMpbGh1WVct9Jy8-5PoTvg=/fit-in/1024x768/center/top/3c688825d34ddb6.ru.s.siteapi.org/img/6469a6441c861d2cae3702f05256b0064db95531.png" TargetMode="External"/><Relationship Id="rId9" Type="http://schemas.openxmlformats.org/officeDocument/2006/relationships/hyperlink" Target="http://moziru.com/images/drawn-pushbike-kids-bike-7.-" TargetMode="External"/><Relationship Id="rId14" Type="http://schemas.openxmlformats.org/officeDocument/2006/relationships/hyperlink" Target="http://img1.liveinternet.ru/images/attach/c/4/81/632/81632005_large_mashris1.png-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3429000"/>
            <a:ext cx="39072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9900FF"/>
                </a:solidFill>
                <a:effectLst>
                  <a:reflection blurRad="12700" stA="50000" endPos="50000" dist="5000" dir="5400000" sy="-100000" rotWithShape="0"/>
                </a:effectLst>
              </a:rPr>
              <a:t>Викторина по ПДД</a:t>
            </a:r>
            <a:endParaRPr lang="ru-RU" sz="3200" b="1" cap="all" spc="0" dirty="0">
              <a:ln w="0"/>
              <a:solidFill>
                <a:srgbClr val="99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3012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Воспитатель:</a:t>
            </a:r>
          </a:p>
          <a:p>
            <a:r>
              <a:rPr lang="ru-RU" sz="1600" dirty="0" smtClean="0">
                <a:latin typeface="Comic Sans MS" pitchFamily="66" charset="0"/>
              </a:rPr>
              <a:t>Иванко А.В.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15161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Муниципальное бюджетное дошкольное образовательное учреждение детский сад комбинированного вида № 21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муниципального образования 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Тимашевский район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0466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Если ты устал в дороге,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Если ехать далеко,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Отдохни шофер немного,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Место здесь отведено. </a:t>
            </a:r>
            <a:endParaRPr lang="ru-RU" altLang="ru-RU" sz="3600" dirty="0">
              <a:solidFill>
                <a:srgbClr val="17375E"/>
              </a:solidFill>
            </a:endParaRPr>
          </a:p>
        </p:txBody>
      </p:sp>
      <p:pic>
        <p:nvPicPr>
          <p:cNvPr id="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1520" y="2852936"/>
            <a:ext cx="1728192" cy="2736304"/>
            <a:chOff x="251520" y="2852936"/>
            <a:chExt cx="1728192" cy="2736304"/>
          </a:xfrm>
        </p:grpSpPr>
        <p:pic>
          <p:nvPicPr>
            <p:cNvPr id="22530" name="Picture 2" descr="http://detsad-kitty.ru/uploads/posts/2014-11/1415556505_p0009_rrrisr-srrrr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EEEF0"/>
                </a:clrFrom>
                <a:clrTo>
                  <a:srgbClr val="EEEEF0">
                    <a:alpha val="0"/>
                  </a:srgbClr>
                </a:clrTo>
              </a:clrChange>
            </a:blip>
            <a:srcRect l="15580" t="6522" r="15868" b="23913"/>
            <a:stretch>
              <a:fillRect/>
            </a:stretch>
          </p:blipFill>
          <p:spPr bwMode="auto">
            <a:xfrm>
              <a:off x="395536" y="3284984"/>
              <a:ext cx="1584176" cy="2304256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251520" y="2852936"/>
              <a:ext cx="3674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123728" y="4005064"/>
            <a:ext cx="1908212" cy="2448272"/>
            <a:chOff x="4211960" y="2852936"/>
            <a:chExt cx="1908212" cy="2448272"/>
          </a:xfrm>
        </p:grpSpPr>
        <p:pic>
          <p:nvPicPr>
            <p:cNvPr id="22532" name="Picture 4" descr="http://nashzernograd.ru/_fr/1/720403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3140968"/>
              <a:ext cx="1620180" cy="2160240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4211960" y="2852936"/>
              <a:ext cx="3674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11960" y="2924944"/>
            <a:ext cx="2009199" cy="2016224"/>
            <a:chOff x="4427984" y="2996952"/>
            <a:chExt cx="2009199" cy="201622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6" t="19293" r="6997" b="19859"/>
            <a:stretch>
              <a:fillRect/>
            </a:stretch>
          </p:blipFill>
          <p:spPr>
            <a:xfrm>
              <a:off x="4427984" y="3140968"/>
              <a:ext cx="2009199" cy="187220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644008" y="2996952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00192" y="3573016"/>
            <a:ext cx="1857599" cy="2664296"/>
            <a:chOff x="6948264" y="3140968"/>
            <a:chExt cx="1857599" cy="26642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2572" t="2957" r="22571" b="2811"/>
            <a:stretch>
              <a:fillRect/>
            </a:stretch>
          </p:blipFill>
          <p:spPr bwMode="auto">
            <a:xfrm>
              <a:off x="7216087" y="3573463"/>
              <a:ext cx="1589776" cy="223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6948264" y="3140968"/>
              <a:ext cx="3674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ru-RU" sz="2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Управляющая кнопка: домой 16">
            <a:hlinkClick r:id="rId7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s://www.tikitoki.ru/uploads/material/5/72/2c/SetRatioSize300300-1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124744"/>
            <a:ext cx="28575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62068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Вот так знак! Глазам не верю.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Для чего здесь батарея?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924944"/>
            <a:ext cx="50249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аровое отопление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789040"/>
            <a:ext cx="6580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впереди забор!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085184"/>
            <a:ext cx="6637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Железнодорожный переезд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со шлагбаумом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32656"/>
            <a:ext cx="50409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Может ли пешеход </a:t>
            </a:r>
          </a:p>
          <a:p>
            <a:pPr algn="ctr"/>
            <a:r>
              <a:rPr lang="ru-RU" alt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в зоне этого знака</a:t>
            </a:r>
          </a:p>
          <a:p>
            <a:pPr algn="ctr"/>
            <a:r>
              <a:rPr lang="ru-RU" alt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перейти улицу?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36912"/>
            <a:ext cx="30670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35732" y="2996952"/>
            <a:ext cx="736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8200" y="2780928"/>
            <a:ext cx="922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нет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442" y="5661248"/>
            <a:ext cx="585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Может с осторожностью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63059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 проезжей части </a:t>
            </a:r>
          </a:p>
          <a:p>
            <a:pPr algn="ctr" eaLnBrk="0" hangingPunct="0"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улиц и дорог обозначен</a:t>
            </a:r>
          </a:p>
          <a:p>
            <a:pPr algn="ctr" eaLnBrk="0" hangingPunct="0"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пешеходный переход?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80928"/>
            <a:ext cx="2998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кружочками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789040"/>
            <a:ext cx="28817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полосками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941168"/>
            <a:ext cx="37310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квадратиками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C:\Users\Администратор\Desktop\d69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96952"/>
            <a:ext cx="16471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32656"/>
            <a:ext cx="66592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Может ли пешеход </a:t>
            </a:r>
          </a:p>
          <a:p>
            <a:pPr algn="ctr"/>
            <a:r>
              <a:rPr lang="ru-RU" alt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переходить дорогу в зоне </a:t>
            </a:r>
          </a:p>
          <a:p>
            <a:pPr algn="ctr"/>
            <a:r>
              <a:rPr lang="ru-RU" alt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действия этого знака?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295232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04497" y="5445224"/>
            <a:ext cx="6364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Может с осторожностью.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704" y="3284984"/>
            <a:ext cx="792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52245" y="3140968"/>
            <a:ext cx="994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otocenters.ru/img-q5y5x5n4g40414u5i4q4p266i546s2p4u4/pars_docs/refs/36/35416/35416_html_2b447471.jpg"/>
          <p:cNvPicPr>
            <a:picLocks noChangeAspect="1" noChangeArrowheads="1"/>
          </p:cNvPicPr>
          <p:nvPr/>
        </p:nvPicPr>
        <p:blipFill>
          <a:blip r:embed="rId2" cstate="print"/>
          <a:srcRect l="1853" t="53145" r="51824"/>
          <a:stretch>
            <a:fillRect/>
          </a:stretch>
        </p:blipFill>
        <p:spPr bwMode="auto">
          <a:xfrm>
            <a:off x="5508104" y="2204864"/>
            <a:ext cx="3062814" cy="21602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76672"/>
            <a:ext cx="71499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Опасно ли бежать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переходе через дорогу?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276872"/>
            <a:ext cx="27045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Неопасно.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77072"/>
            <a:ext cx="50853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Опасно. В спешке человек становится невнимательным.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rgbClr val="6400A8"/>
                </a:solidFill>
                <a:latin typeface="Calibri" pitchFamily="34" charset="0"/>
              </a:rPr>
              <a:t>Красный круг, </a:t>
            </a:r>
          </a:p>
          <a:p>
            <a:pPr algn="just"/>
            <a:r>
              <a:rPr lang="ru-RU" altLang="ru-RU" sz="3600" b="1" dirty="0" smtClean="0">
                <a:solidFill>
                  <a:srgbClr val="6400A8"/>
                </a:solidFill>
                <a:latin typeface="Calibri" pitchFamily="34" charset="0"/>
              </a:rPr>
              <a:t>а в нем мой друг,</a:t>
            </a:r>
          </a:p>
          <a:p>
            <a:pPr algn="just"/>
            <a:r>
              <a:rPr lang="ru-RU" altLang="ru-RU" sz="3600" b="1" dirty="0" smtClean="0">
                <a:solidFill>
                  <a:srgbClr val="6400A8"/>
                </a:solidFill>
                <a:latin typeface="Calibri" pitchFamily="34" charset="0"/>
              </a:rPr>
              <a:t>Быстрый друг - велосипед.</a:t>
            </a:r>
          </a:p>
          <a:p>
            <a:pPr algn="just"/>
            <a:r>
              <a:rPr lang="ru-RU" altLang="ru-RU" sz="3600" b="1" dirty="0" smtClean="0">
                <a:solidFill>
                  <a:srgbClr val="6400A8"/>
                </a:solidFill>
                <a:latin typeface="Calibri" pitchFamily="34" charset="0"/>
              </a:rPr>
              <a:t>Знак гласит: …. </a:t>
            </a:r>
            <a:r>
              <a:rPr lang="ru-RU" altLang="ru-RU" sz="3200" b="1" dirty="0" smtClean="0">
                <a:solidFill>
                  <a:srgbClr val="6400A8"/>
                </a:solidFill>
                <a:latin typeface="Calibri" pitchFamily="34" charset="0"/>
              </a:rPr>
              <a:t>(что говорит знак?)</a:t>
            </a:r>
            <a:endParaRPr lang="ru-RU" altLang="ru-RU" sz="3200" dirty="0">
              <a:solidFill>
                <a:srgbClr val="6400A8"/>
              </a:solidFill>
            </a:endParaRPr>
          </a:p>
        </p:txBody>
      </p:sp>
      <p:pic>
        <p:nvPicPr>
          <p:cNvPr id="5" name="Picture 2" descr="C:\Users\Администратор\Desktop\data-roadsign-3-3-9-700x7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8352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3284984"/>
            <a:ext cx="49568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Велосипедная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дорожка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021288"/>
            <a:ext cx="6728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ремонтируют велосипеды</a:t>
            </a:r>
            <a:endParaRPr lang="ru-RU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509120"/>
            <a:ext cx="4465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Езда на велосипедах </a:t>
            </a:r>
          </a:p>
          <a:p>
            <a:pPr algn="ctr"/>
            <a:r>
              <a:rPr lang="ru-RU" alt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запрещена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9799" y="260648"/>
            <a:ext cx="80842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Где можно кататься на велосипеде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и роликовых коньках?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221088"/>
            <a:ext cx="61650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Во дворе дома,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надо быть внимательным.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2936"/>
            <a:ext cx="5499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тихих улицах,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чтобы никому не мешать.</a:t>
            </a:r>
            <a:endParaRPr lang="ru-RU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657671"/>
            <a:ext cx="56945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По тротуарам,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не сбил автомобиль.</a:t>
            </a:r>
            <a:endParaRPr lang="ru-RU" sz="3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http://zapartoj.my1.ru/63/090/5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593" t="42583" r="35032" b="20431"/>
          <a:stretch>
            <a:fillRect/>
          </a:stretch>
        </p:blipFill>
        <p:spPr bwMode="auto">
          <a:xfrm>
            <a:off x="6948264" y="1916832"/>
            <a:ext cx="1612979" cy="20162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s00.infourok.ru/images/doc/267/27202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51" y="2420888"/>
            <a:ext cx="5736637" cy="4302478"/>
          </a:xfrm>
          <a:prstGeom prst="rect">
            <a:avLst/>
          </a:prstGeom>
          <a:noFill/>
        </p:spPr>
      </p:pic>
      <p:pic>
        <p:nvPicPr>
          <p:cNvPr id="3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1835696" cy="2323577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3626" y="332656"/>
            <a:ext cx="722037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С какого возраста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велосипедисту разрешается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ездить п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о проезжей части?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1757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10 лет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1757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14 лет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517232"/>
            <a:ext cx="1523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8 лет</a:t>
            </a:r>
            <a:endParaRPr lang="ru-RU" sz="36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http://moziru.com/images/drawn-pushbike-kids-bike-7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10" r="11920" b="13311"/>
          <a:stretch>
            <a:fillRect/>
          </a:stretch>
        </p:blipFill>
        <p:spPr bwMode="auto">
          <a:xfrm>
            <a:off x="6300192" y="4077072"/>
            <a:ext cx="2232248" cy="1881466"/>
          </a:xfrm>
          <a:prstGeom prst="rect">
            <a:avLst/>
          </a:prstGeom>
          <a:noFill/>
        </p:spPr>
      </p:pic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1685021" cy="2132856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81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Что  относится к специальным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транспортным средствам?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pic>
        <p:nvPicPr>
          <p:cNvPr id="36872" name="Picture 8" descr="http://mzayat.com/images/boat-free-to-use-clipart-clipart-boat-1000_8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2736304" cy="2451728"/>
          </a:xfrm>
          <a:prstGeom prst="rect">
            <a:avLst/>
          </a:prstGeom>
          <a:noFill/>
        </p:spPr>
      </p:pic>
      <p:pic>
        <p:nvPicPr>
          <p:cNvPr id="36880" name="Picture 16" descr="http://ykl-resources.azureedge.net/58755700-0898-4673-8764-a73634f62580/%D0%9F%D0%B0%D1%80%D0%BE%D0%B2%D0%BE%D0%B7%D0%B8%D0%BA%20%D1%81%20%D0%B2%D0%B0%D0%B3%D0%BE%D0%BD%D1%87%D0%B8%D0%BA%D0%B0%D0%BC%D0%B8-w7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348880"/>
            <a:ext cx="5801785" cy="1728192"/>
          </a:xfrm>
          <a:prstGeom prst="rect">
            <a:avLst/>
          </a:prstGeom>
          <a:noFill/>
        </p:spPr>
      </p:pic>
      <p:pic>
        <p:nvPicPr>
          <p:cNvPr id="36882" name="Picture 18" descr="https://i.ytimg.com/vi/u3nTHbgnZv8/maxresdefaul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" t="44570" r="49859" b="6403"/>
          <a:stretch>
            <a:fillRect/>
          </a:stretch>
        </p:blipFill>
        <p:spPr bwMode="auto">
          <a:xfrm>
            <a:off x="2843808" y="4581128"/>
            <a:ext cx="3168352" cy="1834309"/>
          </a:xfrm>
          <a:prstGeom prst="rect">
            <a:avLst/>
          </a:prstGeom>
          <a:noFill/>
        </p:spPr>
      </p:pic>
      <p:pic>
        <p:nvPicPr>
          <p:cNvPr id="36876" name="Picture 12" descr="https://ds03.infourok.ru/uploads/ex/0498/0001c5cf-9ac7c386/hello_html_3ee75cb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60543" flipH="1">
            <a:off x="6372200" y="1484784"/>
            <a:ext cx="2561966" cy="1440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620688"/>
            <a:ext cx="3384376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Дорожные знаки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72816"/>
            <a:ext cx="3456384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Азбука пешехода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373216"/>
            <a:ext cx="3384376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- велосипедист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996952"/>
            <a:ext cx="331236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Транспорт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149080"/>
            <a:ext cx="331236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692696"/>
            <a:ext cx="792088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692696"/>
            <a:ext cx="792088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8224" y="692696"/>
            <a:ext cx="792088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28384" y="692696"/>
            <a:ext cx="792088" cy="792088"/>
          </a:xfrm>
          <a:prstGeom prst="roundRect">
            <a:avLst/>
          </a:prstGeom>
          <a:solidFill>
            <a:srgbClr val="FFCC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67944" y="1844824"/>
            <a:ext cx="792088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36096" y="1844824"/>
            <a:ext cx="792088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60232" y="1844824"/>
            <a:ext cx="792088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028384" y="1844824"/>
            <a:ext cx="792088" cy="792088"/>
          </a:xfrm>
          <a:prstGeom prst="roundRect">
            <a:avLst/>
          </a:prstGeom>
          <a:solidFill>
            <a:srgbClr val="C979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67944" y="2996952"/>
            <a:ext cx="79208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0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92080" y="3068960"/>
            <a:ext cx="79208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>
            <a:hlinkClick r:id="rId12" action="ppaction://hlinksldjump"/>
          </p:cNvPr>
          <p:cNvSpPr/>
          <p:nvPr/>
        </p:nvSpPr>
        <p:spPr>
          <a:xfrm>
            <a:off x="6588224" y="3068960"/>
            <a:ext cx="79208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028384" y="3068960"/>
            <a:ext cx="792088" cy="792088"/>
          </a:xfrm>
          <a:prstGeom prst="roundRect">
            <a:avLst/>
          </a:prstGeom>
          <a:solidFill>
            <a:srgbClr val="FF9999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3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39952" y="4221088"/>
            <a:ext cx="79208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4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364088" y="4221088"/>
            <a:ext cx="79208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5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60232" y="4221088"/>
            <a:ext cx="79208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6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956376" y="4149080"/>
            <a:ext cx="792088" cy="792088"/>
          </a:xfrm>
          <a:prstGeom prst="round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7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11960" y="5373216"/>
            <a:ext cx="792088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8" action="ppaction://hlinksldjump"/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436096" y="5373216"/>
            <a:ext cx="792088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9" action="ppaction://hlinksldjump"/>
              </a:rPr>
              <a:t>15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60232" y="5373216"/>
            <a:ext cx="792088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0" action="ppaction://hlinksldjump"/>
              </a:rPr>
              <a:t>20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56376" y="5373216"/>
            <a:ext cx="792088" cy="79208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1" action="ppaction://hlinksldjump"/>
              </a:rPr>
              <a:t>25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6300192" y="4221088"/>
            <a:ext cx="2448272" cy="2232248"/>
            <a:chOff x="6300192" y="4365104"/>
            <a:chExt cx="2448272" cy="223224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300192" y="4365104"/>
              <a:ext cx="2448272" cy="2232248"/>
              <a:chOff x="6444208" y="3573016"/>
              <a:chExt cx="2448272" cy="2232248"/>
            </a:xfrm>
          </p:grpSpPr>
          <p:pic>
            <p:nvPicPr>
              <p:cNvPr id="9" name="Picture 2" descr="http://poplavcy.berestovica.edu.by/ru/sm_full.aspx?guid=2756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508" t="11208" r="3297" b="61579"/>
              <a:stretch>
                <a:fillRect/>
              </a:stretch>
            </p:blipFill>
            <p:spPr bwMode="auto">
              <a:xfrm>
                <a:off x="6491290" y="3573016"/>
                <a:ext cx="2401190" cy="2232248"/>
              </a:xfrm>
              <a:prstGeom prst="rect">
                <a:avLst/>
              </a:prstGeom>
              <a:noFill/>
            </p:spPr>
          </p:pic>
          <p:sp>
            <p:nvSpPr>
              <p:cNvPr id="10" name="Овал 9"/>
              <p:cNvSpPr/>
              <p:nvPr/>
            </p:nvSpPr>
            <p:spPr>
              <a:xfrm>
                <a:off x="6444208" y="3789040"/>
                <a:ext cx="612068" cy="70778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i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6372200" y="458112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i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07704" y="1772816"/>
            <a:ext cx="2840716" cy="1728192"/>
            <a:chOff x="2051720" y="1916832"/>
            <a:chExt cx="2840716" cy="1728192"/>
          </a:xfrm>
        </p:grpSpPr>
        <p:pic>
          <p:nvPicPr>
            <p:cNvPr id="35848" name="Picture 8" descr="https://arhivurokov.ru/kopilka/uploads/user_file_54ca702847d21/img_user_file_54ca702847d21_0_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D5BC6A"/>
                </a:clrFrom>
                <a:clrTo>
                  <a:srgbClr val="D5BC6A">
                    <a:alpha val="0"/>
                  </a:srgbClr>
                </a:clrTo>
              </a:clrChange>
            </a:blip>
            <a:srcRect l="31332" t="32492" b="18770"/>
            <a:stretch>
              <a:fillRect/>
            </a:stretch>
          </p:blipFill>
          <p:spPr bwMode="auto">
            <a:xfrm>
              <a:off x="2051720" y="2132856"/>
              <a:ext cx="2840716" cy="1512168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2771800" y="1916832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627784" y="4359200"/>
            <a:ext cx="3511245" cy="2498800"/>
            <a:chOff x="0" y="4149080"/>
            <a:chExt cx="3511245" cy="2498800"/>
          </a:xfrm>
        </p:grpSpPr>
        <p:pic>
          <p:nvPicPr>
            <p:cNvPr id="35842" name="Picture 2" descr="https://ds03.infourok.ru/uploads/ex/125a/00052ef1-37b3b97a/img1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4149080"/>
              <a:ext cx="3331733" cy="2498800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0" y="5445224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i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23528" y="3429000"/>
            <a:ext cx="2035767" cy="2796118"/>
            <a:chOff x="3923928" y="3573016"/>
            <a:chExt cx="2035767" cy="2796118"/>
          </a:xfrm>
        </p:grpSpPr>
        <p:pic>
          <p:nvPicPr>
            <p:cNvPr id="35844" name="Picture 4" descr="http://900igr.net/data/chelovek/PDD-3.files/0012-024-Vot-krasnyj-krug-a-v-njom-mashina-traktor-il-velosiped-il-pritsep-k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3573016"/>
              <a:ext cx="2035767" cy="2520280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5148064" y="5661248"/>
              <a:ext cx="4443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284347" y="0"/>
            <a:ext cx="7083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На каких рисунках велосипедисты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 нарушили правила?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 Какие правила нарушены?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724128" y="1700808"/>
            <a:ext cx="2966889" cy="2047106"/>
            <a:chOff x="5724128" y="980728"/>
            <a:chExt cx="2966889" cy="2047106"/>
          </a:xfrm>
        </p:grpSpPr>
        <p:pic>
          <p:nvPicPr>
            <p:cNvPr id="35846" name="Picture 6" descr="https://ds02.infourok.ru/uploads/ex/0fa6/0007d7d5-65e78e3a/hello_html_m492c9304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4128" y="980728"/>
              <a:ext cx="2966889" cy="2047106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8172400" y="1988840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2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32656"/>
            <a:ext cx="4669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Расшифруй ребус: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pic>
        <p:nvPicPr>
          <p:cNvPr id="37894" name="Picture 6" descr="http://pochemu4ka.ru/_ld/104/s848481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772816"/>
            <a:ext cx="6977480" cy="26006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5661248"/>
            <a:ext cx="188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7896" name="Picture 8" descr="http://i1.ytimg.com/vi/9cOUJTiivw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354960"/>
            <a:ext cx="4449848" cy="2503040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70961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Какие машины могут проехать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 на красный свет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светофора?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8960"/>
            <a:ext cx="3894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Папина и мамина.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861048"/>
            <a:ext cx="1541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акси.</a:t>
            </a:r>
            <a:endParaRPr lang="ru-RU" sz="4000" b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5488" y="4869160"/>
            <a:ext cx="53506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Пожарная, милиция 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другие </a:t>
            </a:r>
            <a:r>
              <a:rPr lang="ru-RU" sz="4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спецмашины.</a:t>
            </a:r>
            <a:endParaRPr lang="ru-RU" sz="40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6" name="Picture 4" descr="http://realoboy.ru/d/948266/d/av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2960" t="-14129" r="-6841" b="-11269"/>
          <a:stretch>
            <a:fillRect/>
          </a:stretch>
        </p:blipFill>
        <p:spPr bwMode="auto">
          <a:xfrm>
            <a:off x="5417183" y="1412776"/>
            <a:ext cx="3726817" cy="36004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1835696" cy="232357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2656"/>
            <a:ext cx="73200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У стоящего на обочине автомобиля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</a:rPr>
              <a:t>мигает левый сигнал поворота.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Что это обозначает?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6952"/>
            <a:ext cx="7352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Водитель забыл выключить сигнал.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89040"/>
            <a:ext cx="631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Водитель начинает движение.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608" y="4725144"/>
            <a:ext cx="72383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Предупреждение, что автомобиль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неисправен.</a:t>
            </a:r>
            <a:endParaRPr lang="ru-RU" sz="3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http://img1.liveinternet.ru/images/attach/c/4/81/632/81632005_large_mashri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5057800"/>
            <a:ext cx="2692607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http://dochkiisinochki.ru/wp-content/uploads/2015/05/kartinki-pro-pdd-20.jpg</a:t>
            </a:r>
            <a:r>
              <a:rPr lang="ru-RU" sz="1200" dirty="0" smtClean="0">
                <a:hlinkClick r:id="rId2"/>
              </a:rPr>
              <a:t>-</a:t>
            </a:r>
            <a:r>
              <a:rPr lang="ru-RU" sz="1200" dirty="0" smtClean="0"/>
              <a:t> мальчик-регулировщик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5526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http://www.liveinternet.ru/app/foto</a:t>
            </a:r>
            <a:r>
              <a:rPr lang="ru-RU" sz="1400" dirty="0" smtClean="0"/>
              <a:t>  знак «телефон»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https://i.siteapi.org/5vvhvfMpbGh1WVct9Jy8-5PoTvg=/fit-in/1024x768/center/top/3c688825d34ddb6.ru.s.siteapi.org/img/6469a6441c861d2cae3702f05256b0064db95531.png</a:t>
            </a:r>
            <a:r>
              <a:rPr lang="ru-RU" sz="1200" dirty="0" smtClean="0"/>
              <a:t> -знак «велосипедная дорожка»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https://fs00.infourok.ru/images/doc/17/21962/hello_html_m745b0017.jpg</a:t>
            </a:r>
            <a:r>
              <a:rPr lang="ru-RU" sz="1200" dirty="0" smtClean="0"/>
              <a:t> - знак «Дети»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5730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6"/>
              </a:rPr>
              <a:t>http://ya-umni4ka.ru/wp-content/uploads/2017/10/121.jpg </a:t>
            </a:r>
            <a:r>
              <a:rPr lang="ru-RU" sz="1400" dirty="0" smtClean="0">
                <a:hlinkClick r:id="rId6"/>
              </a:rPr>
              <a:t>-</a:t>
            </a:r>
            <a:r>
              <a:rPr lang="ru-RU" sz="1400" dirty="0" smtClean="0"/>
              <a:t> фон 1 слайда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089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https://ds04.infourok.ru/uploads/ex/1377/00030d2e-145282a6/640/img2.jpg</a:t>
            </a:r>
            <a:r>
              <a:rPr lang="ru-RU" sz="1400" dirty="0" smtClean="0"/>
              <a:t> - фон 2 и 3 слайдов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1409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8"/>
              </a:rPr>
              <a:t>http://mzaya</a:t>
            </a:r>
            <a:r>
              <a:rPr lang="ru-RU" sz="1400" dirty="0" smtClean="0"/>
              <a:t> - кораблик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7301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http://moziru.com/images/drawn-pushbike-kids-bike-7.</a:t>
            </a:r>
            <a:r>
              <a:rPr lang="ru-RU" sz="1400" dirty="0" smtClean="0">
                <a:hlinkClick r:id="rId9"/>
              </a:rPr>
              <a:t>-</a:t>
            </a:r>
            <a:r>
              <a:rPr lang="ru-RU" sz="1400" dirty="0" smtClean="0"/>
              <a:t> велосипед</a:t>
            </a:r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149080"/>
            <a:ext cx="4136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0"/>
              </a:rPr>
              <a:t>http://kotygoroshko.com.ua/_dr/5/542.p</a:t>
            </a:r>
            <a:r>
              <a:rPr lang="ru-RU" sz="1400" dirty="0" smtClean="0"/>
              <a:t> - самолётик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81128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http://ykl-resources.azureedge.net/58755700-0898-4673-8764-a73634f62580/</a:t>
            </a:r>
            <a:r>
              <a:rPr lang="ru-RU" sz="1400" dirty="0" smtClean="0"/>
              <a:t> -паровозик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01317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https://i.ytimg.com/vi/u3nTHbgnZv8/maxresdefault.jpg</a:t>
            </a:r>
            <a:r>
              <a:rPr lang="ru-RU" sz="1400" dirty="0" smtClean="0"/>
              <a:t> - пожарная машина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5172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3"/>
              </a:rPr>
              <a:t>http://realoboy.ru/d/948266/d/avto.jpg</a:t>
            </a:r>
            <a:r>
              <a:rPr lang="ru-RU" sz="1400" dirty="0" smtClean="0">
                <a:hlinkClick r:id="rId13"/>
              </a:rPr>
              <a:t>-</a:t>
            </a:r>
            <a:r>
              <a:rPr lang="ru-RU" sz="1400" dirty="0" smtClean="0"/>
              <a:t> машины</a:t>
            </a:r>
          </a:p>
          <a:p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63347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4"/>
              </a:rPr>
              <a:t>http://img1.liveinternet.ru/images/attach/c/4/81/632/81632005_large_mashris1.png</a:t>
            </a:r>
            <a:r>
              <a:rPr lang="ru-RU" sz="1400" dirty="0" smtClean="0">
                <a:hlinkClick r:id="rId14"/>
              </a:rPr>
              <a:t>-</a:t>
            </a:r>
            <a:endParaRPr lang="ru-RU" sz="1400" dirty="0" smtClean="0"/>
          </a:p>
          <a:p>
            <a:r>
              <a:rPr lang="ru-RU" sz="1400" dirty="0" smtClean="0"/>
              <a:t> звери в машине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620688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5"/>
              </a:rPr>
              <a:t>http://www.v3toys.ru/kiwi-public-data/Kiwi_Img/58165147318f4.jpg</a:t>
            </a:r>
            <a:r>
              <a:rPr lang="ru-RU" sz="1400" dirty="0" smtClean="0">
                <a:hlinkClick r:id="rId15"/>
              </a:rPr>
              <a:t>-</a:t>
            </a:r>
            <a:r>
              <a:rPr lang="ru-RU" sz="1400" dirty="0" smtClean="0"/>
              <a:t>дорожные знаки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052736"/>
            <a:ext cx="66247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3300"/>
                </a:solidFill>
              </a:rPr>
              <a:t>Дорогой друг, я предлагаю тебе проверить как хорошо ты знаешь правила дорожного движения. Давай проведём викторину.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	На следующем, третьем,  слайде тебе нужно выбрать категорию вопроса , его цену и нажать на соответствующую кнопку. Отвечая на вопрос викторины, нажми на один из вариантов ответа. Правильный ответ увеличится в размере, неверный ответ вылетит за край слайда. 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	Вернуться на третий слайд тебе поможет картинка домика внизу слайда. Щёлкни по домику и продолжай игру.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Если ты играешь с друзьями, то баллы за правильные ответы суммируй и узнаешь, кто из вас лучше знает правила дорожного движения.</a:t>
            </a:r>
          </a:p>
          <a:p>
            <a:r>
              <a:rPr lang="ru-RU" sz="2000" dirty="0" smtClean="0">
                <a:solidFill>
                  <a:srgbClr val="333300"/>
                </a:solidFill>
              </a:rPr>
              <a:t>	Удачи!</a:t>
            </a:r>
          </a:p>
          <a:p>
            <a:endParaRPr lang="ru-RU" dirty="0"/>
          </a:p>
        </p:txBody>
      </p:sp>
      <p:pic>
        <p:nvPicPr>
          <p:cNvPr id="3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836712"/>
            <a:ext cx="1835696" cy="23235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260648"/>
            <a:ext cx="71642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дорожных знаков </a:t>
            </a:r>
          </a:p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бывает?</a:t>
            </a:r>
            <a:endParaRPr lang="ru-RU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9309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запрещающих</a:t>
            </a:r>
            <a:endParaRPr lang="ru-RU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24208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разрешающих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212976"/>
            <a:ext cx="424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предписывающих</a:t>
            </a:r>
            <a:endParaRPr lang="ru-RU" sz="4000" b="1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429309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препинания</a:t>
            </a:r>
            <a:endParaRPr lang="ru-RU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55172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сервиса</a:t>
            </a:r>
            <a:endParaRPr lang="ru-RU" sz="4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404664"/>
            <a:ext cx="67311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чего нужны </a:t>
            </a:r>
          </a:p>
          <a:p>
            <a:pPr algn="ctr"/>
            <a:r>
              <a:rPr lang="ru-RU" sz="40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знаки дорожного движения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4074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ля красоты улицы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356992"/>
            <a:ext cx="5082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для установления порядка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движения пешеходов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и транспорта на дороге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212976"/>
            <a:ext cx="315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ля водителей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5373216"/>
            <a:ext cx="327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/>
              </a:rPr>
              <a:t>ля пешеходов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FF"/>
              </a:solidFill>
              <a:effectLst/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2" name="Picture 4" descr="http://turvp.ru/images/cms/data/bezymyannyj_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91" y="3861048"/>
            <a:ext cx="2592169" cy="29969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81459" cy="3140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404664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Это что за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чудо-юдо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Два горба, как у верблюда?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Треугольный этот знак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Называется он как?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истратор\Desktop\6141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04864"/>
            <a:ext cx="2325018" cy="20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5013176"/>
            <a:ext cx="3207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Неровная дорога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4368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Идут дорожные работы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021288"/>
            <a:ext cx="4578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Осторожно, рядом море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66247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из этих знаков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относится к разрешающим?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://img0.liveinternet.ru/images/foto/c/1/apps/4/971/4971924_p0015_novii_razm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12000" t="4320" r="14501" b="19001"/>
          <a:stretch>
            <a:fillRect/>
          </a:stretch>
        </p:blipFill>
        <p:spPr bwMode="auto">
          <a:xfrm>
            <a:off x="2555776" y="2924944"/>
            <a:ext cx="1872208" cy="2712791"/>
          </a:xfrm>
          <a:prstGeom prst="rect">
            <a:avLst/>
          </a:prstGeom>
          <a:noFill/>
        </p:spPr>
      </p:pic>
      <p:pic>
        <p:nvPicPr>
          <p:cNvPr id="1030" name="Picture 6" descr="https://i.siteapi.org/5vvhvfMpbGh1WVct9Jy8-5PoTvg=/fit-in/1024x768/center/top/3c688825d34ddb6.ru.s.siteapi.org/img/6469a6441c861d2cae3702f05256b0064db955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2232248" cy="2232248"/>
          </a:xfrm>
          <a:prstGeom prst="rect">
            <a:avLst/>
          </a:prstGeom>
          <a:noFill/>
        </p:spPr>
      </p:pic>
      <p:pic>
        <p:nvPicPr>
          <p:cNvPr id="1032" name="Picture 8" descr="https://fs00.infourok.ru/images/doc/17/21962/hello_html_m745b00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005064"/>
            <a:ext cx="2372390" cy="2088232"/>
          </a:xfrm>
          <a:prstGeom prst="rect">
            <a:avLst/>
          </a:prstGeom>
          <a:noFill/>
        </p:spPr>
      </p:pic>
      <p:pic>
        <p:nvPicPr>
          <p:cNvPr id="1034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0" y="2204864"/>
            <a:ext cx="2317437" cy="2420888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35696" cy="2323577"/>
          </a:xfrm>
          <a:prstGeom prst="rect">
            <a:avLst/>
          </a:prstGeom>
          <a:noFill/>
        </p:spPr>
      </p:pic>
      <p:pic>
        <p:nvPicPr>
          <p:cNvPr id="20484" name="Picture 4" descr="http://pristor.ru/wp-content/uploads/2016/10/podhemniy-pereho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CA2B0"/>
              </a:clrFrom>
              <a:clrTo>
                <a:srgbClr val="9CA2B0">
                  <a:alpha val="0"/>
                </a:srgbClr>
              </a:clrTo>
            </a:clrChange>
          </a:blip>
          <a:srcRect b="16841"/>
          <a:stretch>
            <a:fillRect/>
          </a:stretch>
        </p:blipFill>
        <p:spPr bwMode="auto">
          <a:xfrm>
            <a:off x="5292080" y="1052736"/>
            <a:ext cx="2808312" cy="28024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7126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обозначает этот знак?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36912"/>
            <a:ext cx="4563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ешеходный переход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501008"/>
            <a:ext cx="2234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лестница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293096"/>
            <a:ext cx="3006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</a:rPr>
              <a:t>в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effectLst/>
              </a:rPr>
              <a:t>ход в подвал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99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229200"/>
            <a:ext cx="4300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</a:rPr>
              <a:t>п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/>
              </a:rPr>
              <a:t>одземный переход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FF"/>
              </a:solidFill>
              <a:effectLst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1835696" cy="23235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548680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Я знаток дорожных правил,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Я машину здесь поставил,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На стоянку у ограды - </a:t>
            </a:r>
          </a:p>
          <a:p>
            <a:pPr algn="just"/>
            <a:r>
              <a:rPr lang="ru-RU" altLang="ru-RU" sz="3600" b="1" dirty="0" smtClean="0">
                <a:solidFill>
                  <a:srgbClr val="17375E"/>
                </a:solidFill>
                <a:latin typeface="Calibri" pitchFamily="34" charset="0"/>
              </a:rPr>
              <a:t>Отдыхать ей тоже надо. </a:t>
            </a:r>
            <a:endParaRPr lang="ru-RU" altLang="ru-RU" sz="3600" dirty="0">
              <a:solidFill>
                <a:srgbClr val="17375E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2996952"/>
            <a:ext cx="2165771" cy="1944216"/>
            <a:chOff x="467544" y="2996952"/>
            <a:chExt cx="2165771" cy="1944216"/>
          </a:xfrm>
        </p:grpSpPr>
        <p:pic>
          <p:nvPicPr>
            <p:cNvPr id="7" name="Picture 2" descr="C:\Users\Администратор\Desktop\parki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080" y="3356992"/>
              <a:ext cx="2112235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467544" y="2996952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3200" b="1" dirty="0" smtClean="0">
                  <a:ln w="31550" cmpd="sng">
                    <a:gradFill>
                      <a:gsLst>
                        <a:gs pos="25000">
                          <a:srgbClr val="4F81BD">
                            <a:shade val="25000"/>
                            <a:satMod val="190000"/>
                          </a:srgbClr>
                        </a:gs>
                        <a:gs pos="80000">
                          <a:srgbClr val="4F81BD">
                            <a:tint val="75000"/>
                            <a:satMod val="19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32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707904" y="4437112"/>
            <a:ext cx="2012619" cy="2160240"/>
            <a:chOff x="3707904" y="4437112"/>
            <a:chExt cx="2012619" cy="216024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4581128"/>
              <a:ext cx="2012619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3779912" y="4437112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16216" y="2996952"/>
            <a:ext cx="2087144" cy="1872208"/>
            <a:chOff x="6516216" y="2996952"/>
            <a:chExt cx="2087144" cy="187220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3140968"/>
              <a:ext cx="172710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6516216" y="2996952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5301208"/>
            <a:ext cx="3472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</a:rPr>
              <a:t>Стоянка, парковка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</a:endParaRPr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565</Words>
  <Application>Microsoft Office PowerPoint</Application>
  <PresentationFormat>Экран (4:3)</PresentationFormat>
  <Paragraphs>172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Иван</cp:lastModifiedBy>
  <cp:revision>95</cp:revision>
  <dcterms:created xsi:type="dcterms:W3CDTF">2017-02-07T08:26:22Z</dcterms:created>
  <dcterms:modified xsi:type="dcterms:W3CDTF">2020-04-20T20:31:01Z</dcterms:modified>
</cp:coreProperties>
</file>